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1"/>
  </p:notesMasterIdLst>
  <p:sldIdLst>
    <p:sldId id="257" r:id="rId2"/>
    <p:sldId id="271" r:id="rId3"/>
    <p:sldId id="277" r:id="rId4"/>
    <p:sldId id="263" r:id="rId5"/>
    <p:sldId id="260" r:id="rId6"/>
    <p:sldId id="265" r:id="rId7"/>
    <p:sldId id="266" r:id="rId8"/>
    <p:sldId id="278" r:id="rId9"/>
    <p:sldId id="28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21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3D153-1EC7-4E21-9FFE-F09046CAC3BA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D93FA-368C-46DD-B32F-69B385D9D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80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40470808-0196-4CF9-931B-0311E30021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084828FC-781B-4062-A4E0-71DEB3DCD0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E8161401-BA89-4342-8E94-34266D760C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899A77-6F0D-4811-96C1-7BC67D221C12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04F81C-D1B5-4057-ADC8-FAEB7C5CC6BA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28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35B4818D-69F0-4826-9D0D-151AA6EAC6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05B9CB5B-3E84-4FAA-9165-F4EABF15F0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F8CD484B-1EF2-43CA-86B2-0CB6192185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75CF7B-5CA1-4A7C-95D2-49B6F9EE5410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4049E581-94C7-4F7F-919A-94AF1C35DF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7CF7C97B-E5A9-498B-9AB3-0B7BDED5DE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118A1B15-4188-4C62-94A9-E953B15B99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ED300F-1DA5-48FA-B785-2BEF1E4B271C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F9B0827C-08A5-45F8-98A2-CF14ADC97C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00E91A31-EE2F-4D3A-A459-879F7A1CD0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71B18132-D5E3-44E7-8008-C37C3070BD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415D22-563C-442E-9929-DA95C7F42659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96C59371-8BE5-41B7-BE96-252C172065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DE76C1F5-66FA-4761-BB2A-0266CAE773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647E0BBE-4A58-4548-A6BE-7A5D3D26F1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ABA839B-1CF8-45B1-B15D-0B4F013FACFA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9/22/25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9/22/25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9/22/25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9/22/25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9/22/25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9/22/25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2023C-5185-45ED-A05A-FB0FFD801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8752" y="2362200"/>
            <a:ext cx="6480048" cy="1066800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>
              <a:defRPr/>
            </a:pPr>
            <a:r>
              <a:rPr dirty="0"/>
              <a:t>PSIKOMETRI</a:t>
            </a:r>
            <a:r>
              <a:rPr lang="en-US" dirty="0"/>
              <a:t>KA</a:t>
            </a:r>
            <a:endParaRPr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04D8DB-87C7-4DFA-B9D9-7EF729389438}"/>
              </a:ext>
            </a:extLst>
          </p:cNvPr>
          <p:cNvSpPr/>
          <p:nvPr/>
        </p:nvSpPr>
        <p:spPr>
          <a:xfrm>
            <a:off x="3948801" y="3272135"/>
            <a:ext cx="408175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SESI 1 : PENGANTAR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E54B8-58B7-451D-AB4D-97111C7DF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B3053-2489-4277-9D60-A2ECED43E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memahami</a:t>
            </a:r>
            <a:r>
              <a:rPr lang="en-US" sz="2800" dirty="0"/>
              <a:t> </a:t>
            </a:r>
            <a:r>
              <a:rPr lang="en-US" sz="2800" dirty="0" err="1"/>
              <a:t>pengertian</a:t>
            </a:r>
            <a:r>
              <a:rPr lang="en-US" sz="2800" dirty="0"/>
              <a:t>, </a:t>
            </a:r>
            <a:r>
              <a:rPr lang="en-US" sz="2800" dirty="0" err="1"/>
              <a:t>sejarah</a:t>
            </a:r>
            <a:r>
              <a:rPr lang="en-US" sz="2800" dirty="0"/>
              <a:t>, </a:t>
            </a:r>
            <a:r>
              <a:rPr lang="en-US" sz="2800" dirty="0" err="1"/>
              <a:t>manfaat</a:t>
            </a:r>
            <a:r>
              <a:rPr lang="en-US" sz="2800" dirty="0"/>
              <a:t> </a:t>
            </a:r>
            <a:r>
              <a:rPr lang="en-US" sz="2800" dirty="0" err="1"/>
              <a:t>psikometrika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memahami</a:t>
            </a:r>
            <a:r>
              <a:rPr lang="en-US" sz="2800" dirty="0"/>
              <a:t>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psikometri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kehidupan</a:t>
            </a:r>
            <a:r>
              <a:rPr lang="en-US" sz="2800" dirty="0"/>
              <a:t> </a:t>
            </a:r>
            <a:r>
              <a:rPr lang="en-US" sz="2800" dirty="0" err="1"/>
              <a:t>sehari-hari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memahami</a:t>
            </a:r>
            <a:r>
              <a:rPr lang="en-US" sz="2800" dirty="0"/>
              <a:t> </a:t>
            </a:r>
            <a:r>
              <a:rPr lang="en-US" sz="2800" dirty="0" err="1"/>
              <a:t>konsep-konsep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psikometrika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mampu</a:t>
            </a:r>
            <a:r>
              <a:rPr lang="en-US" sz="2800" dirty="0"/>
              <a:t> </a:t>
            </a:r>
            <a:r>
              <a:rPr lang="en-US" sz="2800" dirty="0" err="1"/>
              <a:t>mengintepretasi</a:t>
            </a:r>
            <a:r>
              <a:rPr lang="en-US" sz="2800" dirty="0"/>
              <a:t> </a:t>
            </a:r>
            <a:r>
              <a:rPr lang="en-US" sz="2800" dirty="0" err="1"/>
              <a:t>skor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pengukuran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memahami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Item </a:t>
            </a:r>
            <a:r>
              <a:rPr lang="en-US" sz="2800" dirty="0" err="1"/>
              <a:t>Respon</a:t>
            </a:r>
            <a:r>
              <a:rPr lang="en-US" sz="2800" dirty="0"/>
              <a:t> </a:t>
            </a:r>
            <a:r>
              <a:rPr lang="en-US" sz="2800" dirty="0" err="1"/>
              <a:t>Teori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5069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487" y="929610"/>
            <a:ext cx="10747513" cy="48736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b="1" dirty="0">
                <a:latin typeface="Arial Black" pitchFamily="34" charset="0"/>
              </a:rPr>
              <a:t>B O B O T   P E N I L A I A 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279778"/>
              </p:ext>
            </p:extLst>
          </p:nvPr>
        </p:nvGraphicFramePr>
        <p:xfrm>
          <a:off x="2870752" y="2374107"/>
          <a:ext cx="5715000" cy="2109786"/>
        </p:xfrm>
        <a:graphic>
          <a:graphicData uri="http://schemas.openxmlformats.org/drawingml/2006/table">
            <a:tbl>
              <a:tblPr/>
              <a:tblGrid>
                <a:gridCol w="2088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96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6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16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err="1">
                          <a:latin typeface="Arial"/>
                        </a:rPr>
                        <a:t>Nilai</a:t>
                      </a:r>
                      <a:r>
                        <a:rPr lang="en-US" sz="2000" b="1" i="0" u="none" strike="noStrike" dirty="0">
                          <a:latin typeface="Arial"/>
                        </a:rPr>
                        <a:t> </a:t>
                      </a:r>
                      <a:r>
                        <a:rPr lang="en-US" sz="2000" b="1" i="0" u="none" strike="noStrike" dirty="0" err="1">
                          <a:latin typeface="Arial"/>
                        </a:rPr>
                        <a:t>Angka</a:t>
                      </a:r>
                      <a:endParaRPr lang="en-US" sz="2000" b="1" i="0" u="none" strike="noStrike" dirty="0">
                        <a:latin typeface="Arial"/>
                      </a:endParaRP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Arial"/>
                        </a:rPr>
                        <a:t>Nilai Huruf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latin typeface="Arial"/>
                        </a:rPr>
                        <a:t>Nilai Bobot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/>
                        </a:rPr>
                        <a:t>80.00 - 100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/>
                        </a:rPr>
                        <a:t>A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/>
                        </a:rPr>
                        <a:t>68.00 - 79.99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/>
                        </a:rPr>
                        <a:t>B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/>
                        </a:rPr>
                        <a:t>56.00 – 67.99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/>
                        </a:rPr>
                        <a:t>C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45.00 – 55.99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D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6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0.00</a:t>
                      </a:r>
                      <a:r>
                        <a:rPr lang="en-US" sz="2000" b="0" i="0" u="none" strike="noStrike" baseline="0" dirty="0">
                          <a:solidFill>
                            <a:srgbClr val="FF0000"/>
                          </a:solidFill>
                          <a:latin typeface="Arial"/>
                        </a:rPr>
                        <a:t> – 44.99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E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9525" marR="9525" marT="95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94D89-AA47-4759-ACE1-17BE51CAA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487" y="1686338"/>
            <a:ext cx="10827026" cy="3485323"/>
          </a:xfrm>
        </p:spPr>
        <p:txBody>
          <a:bodyPr>
            <a:noAutofit/>
          </a:bodyPr>
          <a:lstStyle/>
          <a:p>
            <a:pPr marL="420624" indent="-384048">
              <a:buFont typeface="Wingdings 2"/>
              <a:buChar char=""/>
              <a:defRPr/>
            </a:pPr>
            <a:r>
              <a:rPr lang="en-US" sz="2800" dirty="0" err="1"/>
              <a:t>Kebutuhan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alat</a:t>
            </a:r>
            <a:r>
              <a:rPr lang="en-US" sz="2800" dirty="0"/>
              <a:t> </a:t>
            </a:r>
            <a:r>
              <a:rPr lang="en-US" sz="2800" dirty="0" err="1"/>
              <a:t>tes</a:t>
            </a:r>
            <a:r>
              <a:rPr lang="en-US" sz="2800" dirty="0"/>
              <a:t> </a:t>
            </a:r>
            <a:r>
              <a:rPr lang="en-US" sz="2800" dirty="0" err="1"/>
              <a:t>psikologis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sejak</a:t>
            </a:r>
            <a:r>
              <a:rPr lang="en-US" sz="2800" dirty="0"/>
              <a:t> lama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</a:t>
            </a:r>
            <a:r>
              <a:rPr lang="en-US" sz="2800" dirty="0" err="1"/>
              <a:t>tes</a:t>
            </a:r>
            <a:r>
              <a:rPr lang="en-US" sz="2800" dirty="0"/>
              <a:t> </a:t>
            </a:r>
            <a:r>
              <a:rPr lang="en-US" sz="2800" dirty="0" err="1"/>
              <a:t>mulai</a:t>
            </a:r>
            <a:r>
              <a:rPr lang="en-US" sz="2800" dirty="0"/>
              <a:t> </a:t>
            </a:r>
            <a:r>
              <a:rPr lang="en-US" sz="2800" dirty="0" err="1"/>
              <a:t>muncul</a:t>
            </a:r>
            <a:r>
              <a:rPr lang="en-US" sz="2800" dirty="0"/>
              <a:t> </a:t>
            </a:r>
            <a:r>
              <a:rPr lang="en-US" sz="2800" dirty="0" err="1"/>
              <a:t>sejak</a:t>
            </a:r>
            <a:r>
              <a:rPr lang="en-US" sz="2800" dirty="0"/>
              <a:t> </a:t>
            </a:r>
            <a:r>
              <a:rPr lang="en-US" sz="2800" dirty="0" err="1"/>
              <a:t>ribuan</a:t>
            </a:r>
            <a:r>
              <a:rPr lang="en-US" sz="2800" dirty="0"/>
              <a:t>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/>
              <a:t>lalu</a:t>
            </a:r>
            <a:endParaRPr lang="en-US" sz="2800" dirty="0"/>
          </a:p>
          <a:p>
            <a:pPr marL="420624" indent="-384048">
              <a:buFont typeface="Wingdings 2"/>
              <a:buChar char=""/>
              <a:defRPr/>
            </a:pPr>
            <a:r>
              <a:rPr lang="en-US" sz="2800" dirty="0"/>
              <a:t>Salah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tujuannya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menyeleksi</a:t>
            </a:r>
            <a:r>
              <a:rPr lang="en-US" sz="2800" dirty="0"/>
              <a:t> orang-orang yang </a:t>
            </a:r>
            <a:r>
              <a:rPr lang="en-US" sz="2800" dirty="0" err="1"/>
              <a:t>tepat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menjabatdi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endParaRPr lang="en-US" sz="2800" dirty="0"/>
          </a:p>
          <a:p>
            <a:pPr marL="420624" indent="-384048" algn="just">
              <a:buFont typeface="Wingdings 2"/>
              <a:buChar char=""/>
              <a:defRPr/>
            </a:pPr>
            <a:r>
              <a:rPr lang="en-US" sz="2800" dirty="0" err="1"/>
              <a:t>Hingga</a:t>
            </a:r>
            <a:r>
              <a:rPr lang="en-US" sz="2800" dirty="0"/>
              <a:t> </a:t>
            </a:r>
            <a:r>
              <a:rPr lang="en-US" sz="2800" dirty="0" err="1"/>
              <a:t>saat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tes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keseharian</a:t>
            </a:r>
            <a:r>
              <a:rPr lang="en-US" sz="2800" dirty="0"/>
              <a:t> </a:t>
            </a:r>
            <a:r>
              <a:rPr lang="en-US" sz="2800" dirty="0" err="1"/>
              <a:t>kehidupan</a:t>
            </a:r>
            <a:r>
              <a:rPr lang="en-US" sz="2800" dirty="0"/>
              <a:t> </a:t>
            </a:r>
            <a:r>
              <a:rPr lang="en-US" sz="2800" dirty="0" err="1"/>
              <a:t>individu</a:t>
            </a:r>
            <a:r>
              <a:rPr lang="en-US" sz="2800" dirty="0"/>
              <a:t>. </a:t>
            </a:r>
          </a:p>
          <a:p>
            <a:pPr marL="420624" indent="-384048" algn="just">
              <a:buFont typeface="Wingdings 2"/>
              <a:buChar char=""/>
              <a:defRPr/>
            </a:pPr>
            <a:r>
              <a:rPr lang="en-US" sz="2800" dirty="0" err="1"/>
              <a:t>Tes</a:t>
            </a:r>
            <a:r>
              <a:rPr lang="en-US" sz="2800" dirty="0"/>
              <a:t> </a:t>
            </a:r>
            <a:r>
              <a:rPr lang="en-US" sz="2800" dirty="0" err="1"/>
              <a:t>psikologi</a:t>
            </a:r>
            <a:r>
              <a:rPr lang="en-US" sz="2800" dirty="0"/>
              <a:t>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di </a:t>
            </a:r>
            <a:r>
              <a:rPr lang="en-US" sz="2800" dirty="0" err="1"/>
              <a:t>sekolah</a:t>
            </a:r>
            <a:r>
              <a:rPr lang="en-US" sz="2800" dirty="0"/>
              <a:t>, </a:t>
            </a:r>
            <a:r>
              <a:rPr lang="en-US" sz="2800" dirty="0" err="1"/>
              <a:t>instansi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maupun</a:t>
            </a:r>
            <a:r>
              <a:rPr lang="en-US" sz="2800" dirty="0"/>
              <a:t> </a:t>
            </a:r>
            <a:r>
              <a:rPr lang="en-US" sz="2800" dirty="0" err="1"/>
              <a:t>swasta</a:t>
            </a:r>
            <a:r>
              <a:rPr lang="en-US" sz="2800" dirty="0"/>
              <a:t>, dan lain </a:t>
            </a:r>
            <a:r>
              <a:rPr lang="en-US" sz="2800" dirty="0" err="1"/>
              <a:t>sebagainya</a:t>
            </a:r>
            <a:endParaRPr lang="en-US" sz="2800" dirty="0"/>
          </a:p>
          <a:p>
            <a:pPr marL="36576" indent="0">
              <a:buNone/>
              <a:defRPr/>
            </a:pPr>
            <a:r>
              <a:rPr lang="en-US" sz="28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729262-7F87-4430-9260-3850FE5271F0}"/>
              </a:ext>
            </a:extLst>
          </p:cNvPr>
          <p:cNvSpPr txBox="1"/>
          <p:nvPr/>
        </p:nvSpPr>
        <p:spPr>
          <a:xfrm>
            <a:off x="887896" y="597211"/>
            <a:ext cx="74609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/>
              <a:t>KEBUTUHAN MANUSIA AKAN ALAT TES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120088A2-BE0B-4B66-888A-A56EC1C17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Apa</a:t>
            </a:r>
            <a:r>
              <a:rPr lang="en-US" altLang="en-US" dirty="0"/>
              <a:t> </a:t>
            </a:r>
            <a:r>
              <a:rPr lang="en-US" altLang="en-US" dirty="0" err="1"/>
              <a:t>itu</a:t>
            </a:r>
            <a:r>
              <a:rPr lang="en-US" altLang="en-US" dirty="0"/>
              <a:t> </a:t>
            </a:r>
            <a:r>
              <a:rPr lang="en-US" altLang="en-US" dirty="0" err="1"/>
              <a:t>Psikometri</a:t>
            </a:r>
            <a:r>
              <a:rPr lang="en-US" altLang="en-US" dirty="0"/>
              <a:t> ?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818FA895-72C7-4457-B1CA-8A22D5516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362" y="2199993"/>
            <a:ext cx="9339205" cy="1457607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sz="3600" dirty="0" err="1"/>
              <a:t>Psikometri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merupakan</a:t>
            </a:r>
            <a:r>
              <a:rPr lang="en-US" altLang="en-US" sz="3600" dirty="0"/>
              <a:t> </a:t>
            </a:r>
            <a:r>
              <a:rPr lang="en-US" altLang="en-US" sz="3600" dirty="0" err="1"/>
              <a:t>cabang</a:t>
            </a:r>
            <a:r>
              <a:rPr lang="en-US" altLang="en-US" sz="3600" dirty="0"/>
              <a:t> </a:t>
            </a:r>
            <a:r>
              <a:rPr lang="en-US" altLang="en-US" sz="3600" dirty="0" err="1"/>
              <a:t>ilmu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psikologi</a:t>
            </a:r>
            <a:r>
              <a:rPr lang="en-US" altLang="en-US" sz="3600" dirty="0"/>
              <a:t> yang </a:t>
            </a:r>
            <a:r>
              <a:rPr lang="en-US" altLang="en-US" sz="3600" dirty="0" err="1"/>
              <a:t>mempelajari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mengenai</a:t>
            </a:r>
            <a:r>
              <a:rPr lang="en-US" altLang="en-US" sz="3600" dirty="0"/>
              <a:t> </a:t>
            </a:r>
            <a:r>
              <a:rPr lang="en-US" altLang="en-US" sz="3600" dirty="0" err="1"/>
              <a:t>pengukuran</a:t>
            </a:r>
            <a:endParaRPr lang="en-US" alt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892CECA-1506-4890-B403-7A606D132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896" y="1646582"/>
            <a:ext cx="10230678" cy="3866321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800" dirty="0" err="1"/>
              <a:t>Pengukuran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merupakan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pemberian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terhadap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atribut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atau</a:t>
            </a:r>
            <a:r>
              <a:rPr lang="en-US" altLang="en-US" sz="2800" dirty="0"/>
              <a:t> variable pada </a:t>
            </a:r>
            <a:r>
              <a:rPr lang="en-US" altLang="en-US" sz="2800" dirty="0" err="1"/>
              <a:t>suatu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kontinum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Seperti</a:t>
            </a:r>
            <a:r>
              <a:rPr lang="en-US" altLang="en-US" sz="2800" dirty="0"/>
              <a:t> : </a:t>
            </a:r>
            <a:r>
              <a:rPr lang="en-US" altLang="en-US" sz="2800" dirty="0" err="1"/>
              <a:t>panjang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berat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kecepatan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kemampuan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kepuasan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sikap</a:t>
            </a:r>
            <a:r>
              <a:rPr lang="en-US" altLang="en-US" sz="2800" dirty="0"/>
              <a:t>, dan </a:t>
            </a:r>
            <a:r>
              <a:rPr lang="en-US" altLang="en-US" sz="2800" dirty="0" err="1"/>
              <a:t>sebagainya</a:t>
            </a:r>
            <a:endParaRPr lang="en-US" altLang="en-US" sz="2800" dirty="0"/>
          </a:p>
          <a:p>
            <a:pPr algn="just" eaLnBrk="1" hangingPunct="1"/>
            <a:r>
              <a:rPr lang="en-US" altLang="en-US" sz="2800" dirty="0" err="1"/>
              <a:t>Pengukuran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berguna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memberikan</a:t>
            </a:r>
            <a:r>
              <a:rPr lang="en-US" altLang="en-US" sz="2800" dirty="0"/>
              <a:t>  </a:t>
            </a:r>
            <a:r>
              <a:rPr lang="en-US" altLang="en-US" sz="2800" dirty="0" err="1"/>
              <a:t>gambaran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mengenai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suatu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atribut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sehingga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atribut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tersebut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dapat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dideskripsikan</a:t>
            </a:r>
            <a:endParaRPr lang="en-US" altLang="en-US" sz="2800" dirty="0"/>
          </a:p>
          <a:p>
            <a:pPr algn="just"/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>
                <a:cs typeface="Arial" charset="0"/>
              </a:rPr>
              <a:t>operasional</a:t>
            </a:r>
            <a:r>
              <a:rPr lang="en-US" sz="2800" dirty="0">
                <a:cs typeface="Arial" charset="0"/>
              </a:rPr>
              <a:t>, </a:t>
            </a:r>
            <a:r>
              <a:rPr lang="en-US" sz="2800" dirty="0" err="1">
                <a:cs typeface="Arial" charset="0"/>
              </a:rPr>
              <a:t>pengukuran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merupakan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suatu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prosedur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pembandingan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antara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atribut</a:t>
            </a:r>
            <a:r>
              <a:rPr lang="en-US" sz="2800" dirty="0">
                <a:cs typeface="Arial" charset="0"/>
              </a:rPr>
              <a:t> yang </a:t>
            </a:r>
            <a:r>
              <a:rPr lang="en-US" sz="2800" dirty="0" err="1">
                <a:cs typeface="Arial" charset="0"/>
              </a:rPr>
              <a:t>akan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diukur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dengan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alat</a:t>
            </a:r>
            <a:r>
              <a:rPr lang="en-US" sz="2800" dirty="0">
                <a:cs typeface="Arial" charset="0"/>
              </a:rPr>
              <a:t> </a:t>
            </a:r>
            <a:r>
              <a:rPr lang="en-US" sz="2800" dirty="0" err="1">
                <a:cs typeface="Arial" charset="0"/>
              </a:rPr>
              <a:t>ukurnya</a:t>
            </a:r>
            <a:r>
              <a:rPr lang="en-US" sz="2800" dirty="0">
                <a:cs typeface="Arial" charset="0"/>
              </a:rPr>
              <a:t>. </a:t>
            </a:r>
          </a:p>
          <a:p>
            <a:pPr algn="just" eaLnBrk="1" hangingPunct="1"/>
            <a:endParaRPr lang="en-US" altLang="en-US" sz="2800" dirty="0"/>
          </a:p>
          <a:p>
            <a:pPr algn="just" eaLnBrk="1" hangingPunct="1"/>
            <a:endParaRPr lang="en-US" altLang="en-US" sz="2800" dirty="0"/>
          </a:p>
          <a:p>
            <a:pPr eaLnBrk="1" hangingPunct="1"/>
            <a:endParaRPr lang="en-US" altLang="en-US" sz="3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FB9D438-71FC-47B1-A474-3802510E2A4B}"/>
              </a:ext>
            </a:extLst>
          </p:cNvPr>
          <p:cNvSpPr/>
          <p:nvPr/>
        </p:nvSpPr>
        <p:spPr>
          <a:xfrm>
            <a:off x="788503" y="354495"/>
            <a:ext cx="52578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PENGUKURAN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BCC2B-D140-4598-B997-CDACC7109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2" y="1623391"/>
            <a:ext cx="10687878" cy="3876261"/>
          </a:xfrm>
        </p:spPr>
        <p:txBody>
          <a:bodyPr rtlCol="0">
            <a:noAutofit/>
          </a:bodyPr>
          <a:lstStyle/>
          <a:p>
            <a:pPr marL="420624" indent="-384048" algn="just">
              <a:buFont typeface="Arial" pitchFamily="34" charset="0"/>
              <a:buChar char="•"/>
              <a:defRPr/>
            </a:pPr>
            <a:r>
              <a:rPr lang="en-US" sz="2800" dirty="0" err="1"/>
              <a:t>Pernyataan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Kayla </a:t>
            </a:r>
            <a:r>
              <a:rPr lang="en-US" sz="2800" dirty="0" err="1"/>
              <a:t>mengendarai</a:t>
            </a:r>
            <a:r>
              <a:rPr lang="en-US" sz="2800" dirty="0"/>
              <a:t> </a:t>
            </a:r>
            <a:r>
              <a:rPr lang="en-US" sz="2800" dirty="0" err="1"/>
              <a:t>sepeda</a:t>
            </a:r>
            <a:r>
              <a:rPr lang="en-US" sz="2800" dirty="0"/>
              <a:t> motor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cepat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kesan</a:t>
            </a:r>
            <a:r>
              <a:rPr lang="en-US" sz="2800" dirty="0"/>
              <a:t> </a:t>
            </a:r>
            <a:r>
              <a:rPr lang="en-US" sz="2800" dirty="0" err="1"/>
              <a:t>subyektif</a:t>
            </a:r>
            <a:r>
              <a:rPr lang="en-US" sz="2800" dirty="0"/>
              <a:t>, </a:t>
            </a:r>
            <a:r>
              <a:rPr lang="en-US" sz="2800" dirty="0" err="1"/>
              <a:t>hal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dikarenakan</a:t>
            </a:r>
            <a:r>
              <a:rPr lang="en-US" sz="2800" dirty="0"/>
              <a:t> </a:t>
            </a:r>
            <a:r>
              <a:rPr lang="en-US" sz="2800" dirty="0" err="1"/>
              <a:t>masih</a:t>
            </a:r>
            <a:r>
              <a:rPr lang="en-US" sz="2800" dirty="0"/>
              <a:t> </a:t>
            </a:r>
            <a:r>
              <a:rPr lang="en-US" sz="2800" dirty="0" err="1"/>
              <a:t>luasnya</a:t>
            </a:r>
            <a:r>
              <a:rPr lang="en-US" sz="2800" dirty="0"/>
              <a:t> </a:t>
            </a:r>
            <a:r>
              <a:rPr lang="en-US" sz="2800" dirty="0" err="1"/>
              <a:t>makna</a:t>
            </a:r>
            <a:r>
              <a:rPr lang="en-US" sz="2800" dirty="0"/>
              <a:t> </a:t>
            </a:r>
            <a:r>
              <a:rPr lang="en-US" sz="2800" dirty="0" err="1"/>
              <a:t>cepat</a:t>
            </a:r>
            <a:r>
              <a:rPr lang="en-US" sz="2800" dirty="0"/>
              <a:t>. </a:t>
            </a:r>
          </a:p>
          <a:p>
            <a:pPr marL="420624" indent="-384048" algn="just">
              <a:buFont typeface="Arial" pitchFamily="34" charset="0"/>
              <a:buChar char="•"/>
              <a:defRPr/>
            </a:pPr>
            <a:r>
              <a:rPr lang="en-US" sz="2800" dirty="0" err="1"/>
              <a:t>Bandingkan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penyataan</a:t>
            </a:r>
            <a:r>
              <a:rPr lang="en-US" sz="2800" dirty="0"/>
              <a:t> yang </a:t>
            </a:r>
            <a:r>
              <a:rPr lang="en-US" sz="2800" dirty="0" err="1"/>
              <a:t>mengatakan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Kayla </a:t>
            </a:r>
            <a:r>
              <a:rPr lang="en-US" sz="2800" dirty="0" err="1"/>
              <a:t>mengendarai</a:t>
            </a:r>
            <a:r>
              <a:rPr lang="en-US" sz="2800" dirty="0"/>
              <a:t> </a:t>
            </a:r>
            <a:r>
              <a:rPr lang="en-US" sz="2800" dirty="0" err="1"/>
              <a:t>sepeda</a:t>
            </a:r>
            <a:r>
              <a:rPr lang="en-US" sz="2800" dirty="0"/>
              <a:t> motor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kecepatan</a:t>
            </a:r>
            <a:r>
              <a:rPr lang="en-US" sz="2800" dirty="0"/>
              <a:t> 100 km/jam. Angka 100 km/jam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gambaran</a:t>
            </a:r>
            <a:r>
              <a:rPr lang="en-US" sz="2800" dirty="0"/>
              <a:t> </a:t>
            </a:r>
            <a:r>
              <a:rPr lang="en-US" sz="2800" dirty="0" err="1"/>
              <a:t>kuantitatif</a:t>
            </a:r>
            <a:r>
              <a:rPr lang="en-US" sz="2800" dirty="0"/>
              <a:t> yang </a:t>
            </a:r>
            <a:r>
              <a:rPr lang="en-US" sz="2800" dirty="0" err="1"/>
              <a:t>objektif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25234-F330-4162-803C-EB15C3D5D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1272210"/>
            <a:ext cx="10213848" cy="4646013"/>
          </a:xfrm>
        </p:spPr>
        <p:txBody>
          <a:bodyPr>
            <a:normAutofit/>
          </a:bodyPr>
          <a:lstStyle/>
          <a:p>
            <a:pPr marL="420624" indent="-384048" algn="just">
              <a:buFont typeface="Wingdings 2"/>
              <a:buChar char=""/>
              <a:defRPr/>
            </a:pPr>
            <a:r>
              <a:rPr lang="en-US" sz="2400" b="1" dirty="0" err="1">
                <a:cs typeface="Arial" charset="0"/>
              </a:rPr>
              <a:t>Karakteristik</a:t>
            </a:r>
            <a:r>
              <a:rPr lang="en-US" sz="2400" b="1" dirty="0">
                <a:cs typeface="Arial" charset="0"/>
              </a:rPr>
              <a:t> </a:t>
            </a:r>
            <a:r>
              <a:rPr lang="en-US" sz="2400" b="1" dirty="0" err="1">
                <a:cs typeface="Arial" charset="0"/>
              </a:rPr>
              <a:t>pengukuran</a:t>
            </a:r>
            <a:r>
              <a:rPr lang="en-US" sz="2400" b="1" dirty="0">
                <a:cs typeface="Arial" charset="0"/>
              </a:rPr>
              <a:t> :</a:t>
            </a:r>
          </a:p>
          <a:p>
            <a:pPr marL="722376" lvl="1" indent="-274320" algn="just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err="1">
                <a:cs typeface="Arial" charset="0"/>
              </a:rPr>
              <a:t>Merupakan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perbandingan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antara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atribut</a:t>
            </a:r>
            <a:r>
              <a:rPr lang="en-US" sz="2400" dirty="0">
                <a:cs typeface="Arial" charset="0"/>
              </a:rPr>
              <a:t> yang </a:t>
            </a:r>
            <a:r>
              <a:rPr lang="en-US" sz="2400" dirty="0" err="1">
                <a:cs typeface="Arial" charset="0"/>
              </a:rPr>
              <a:t>diukur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dengan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alat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ukurnya</a:t>
            </a:r>
            <a:r>
              <a:rPr lang="en-US" sz="2400" dirty="0">
                <a:cs typeface="Arial" charset="0"/>
              </a:rPr>
              <a:t>.</a:t>
            </a:r>
          </a:p>
          <a:p>
            <a:pPr marL="722376" lvl="1" indent="-274320" algn="just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cs typeface="Arial" charset="0"/>
              </a:rPr>
              <a:t>Hasil </a:t>
            </a:r>
            <a:r>
              <a:rPr lang="en-US" sz="2400" dirty="0" err="1">
                <a:cs typeface="Arial" charset="0"/>
              </a:rPr>
              <a:t>pengukuran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dinyatakan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secara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kuantitatif</a:t>
            </a:r>
            <a:r>
              <a:rPr lang="en-US" sz="2400" dirty="0">
                <a:cs typeface="Arial" charset="0"/>
              </a:rPr>
              <a:t> (</a:t>
            </a:r>
            <a:r>
              <a:rPr lang="en-US" sz="2400" dirty="0" err="1">
                <a:cs typeface="Arial" charset="0"/>
              </a:rPr>
              <a:t>dalam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bentuk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angka</a:t>
            </a:r>
            <a:r>
              <a:rPr lang="en-US" sz="2400" dirty="0">
                <a:cs typeface="Arial" charset="0"/>
              </a:rPr>
              <a:t>)</a:t>
            </a:r>
          </a:p>
          <a:p>
            <a:pPr marL="722376" lvl="1" indent="-274320" algn="just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cs typeface="Arial" charset="0"/>
              </a:rPr>
              <a:t>Hasil </a:t>
            </a:r>
            <a:r>
              <a:rPr lang="en-US" sz="2400" dirty="0" err="1">
                <a:cs typeface="Arial" charset="0"/>
              </a:rPr>
              <a:t>pengukuran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bersifat</a:t>
            </a:r>
            <a:r>
              <a:rPr lang="en-US" sz="2400" dirty="0">
                <a:cs typeface="Arial" charset="0"/>
              </a:rPr>
              <a:t> </a:t>
            </a:r>
            <a:r>
              <a:rPr lang="en-US" sz="2400" dirty="0" err="1">
                <a:cs typeface="Arial" charset="0"/>
              </a:rPr>
              <a:t>deskriptif</a:t>
            </a:r>
            <a:endParaRPr lang="en-US" sz="2400" dirty="0">
              <a:cs typeface="Arial" charset="0"/>
            </a:endParaRPr>
          </a:p>
          <a:p>
            <a:pPr marL="722376" lvl="1" indent="-274320" algn="just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pengukuran</a:t>
            </a:r>
            <a:r>
              <a:rPr lang="en-US" sz="2400" dirty="0"/>
              <a:t> yang </a:t>
            </a:r>
            <a:r>
              <a:rPr lang="en-US" sz="2400" dirty="0" err="1"/>
              <a:t>diukur</a:t>
            </a:r>
            <a:r>
              <a:rPr lang="en-US" sz="2400" dirty="0"/>
              <a:t> </a:t>
            </a:r>
            <a:r>
              <a:rPr lang="en-US" sz="2400" dirty="0" err="1"/>
              <a:t>bukanlah</a:t>
            </a:r>
            <a:r>
              <a:rPr lang="en-US" sz="2400" dirty="0"/>
              <a:t> </a:t>
            </a:r>
            <a:r>
              <a:rPr lang="en-US" sz="2400" dirty="0" err="1"/>
              <a:t>objeknya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ciri</a:t>
            </a:r>
            <a:r>
              <a:rPr lang="en-US" sz="2400" dirty="0"/>
              <a:t> / </a:t>
            </a:r>
            <a:r>
              <a:rPr lang="en-US" sz="2400" dirty="0" err="1"/>
              <a:t>atribut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objek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9459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5D4D9-0B8A-479B-AA0E-9C97CA384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8791"/>
            <a:ext cx="10515600" cy="57301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Referensi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2D85A-53B2-408C-B9BB-6B38E5262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060" y="2352782"/>
            <a:ext cx="10515600" cy="573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Azwar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S. (2013). </a:t>
            </a: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 </a:t>
            </a:r>
            <a:r>
              <a:rPr lang="en-US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psikometri</a:t>
            </a: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Yogyakarta: Pustaka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Pelajar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0820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131</TotalTime>
  <Words>337</Words>
  <Application>Microsoft Macintosh PowerPoint</Application>
  <PresentationFormat>Widescreen</PresentationFormat>
  <Paragraphs>56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Black</vt:lpstr>
      <vt:lpstr>Calibri</vt:lpstr>
      <vt:lpstr>Rockwell</vt:lpstr>
      <vt:lpstr>Rockwell Condensed</vt:lpstr>
      <vt:lpstr>Wingdings</vt:lpstr>
      <vt:lpstr>Wingdings 2</vt:lpstr>
      <vt:lpstr>Wood Type</vt:lpstr>
      <vt:lpstr>PSIKOMETRIKA</vt:lpstr>
      <vt:lpstr>Tujuan pembelajaran</vt:lpstr>
      <vt:lpstr>B O B O T   P E N I L A I A N</vt:lpstr>
      <vt:lpstr>PowerPoint Presentation</vt:lpstr>
      <vt:lpstr>Apa itu Psikometri ?</vt:lpstr>
      <vt:lpstr>PowerPoint Presentation</vt:lpstr>
      <vt:lpstr>PowerPoint Presentation</vt:lpstr>
      <vt:lpstr>PowerPoint Presentation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PSIKOMETRIKA</dc:title>
  <dc:creator>user</dc:creator>
  <cp:lastModifiedBy>Koenz</cp:lastModifiedBy>
  <cp:revision>16</cp:revision>
  <dcterms:created xsi:type="dcterms:W3CDTF">2020-09-24T13:55:38Z</dcterms:created>
  <dcterms:modified xsi:type="dcterms:W3CDTF">2025-09-22T21:24:01Z</dcterms:modified>
</cp:coreProperties>
</file>